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  <p:sldMasterId id="2147483744" r:id="rId2"/>
    <p:sldMasterId id="2147483756" r:id="rId3"/>
    <p:sldMasterId id="2147483768" r:id="rId4"/>
  </p:sldMasterIdLst>
  <p:notesMasterIdLst>
    <p:notesMasterId r:id="rId32"/>
  </p:notesMasterIdLst>
  <p:handoutMasterIdLst>
    <p:handoutMasterId r:id="rId33"/>
  </p:handoutMasterIdLst>
  <p:sldIdLst>
    <p:sldId id="256" r:id="rId5"/>
    <p:sldId id="381" r:id="rId6"/>
    <p:sldId id="382" r:id="rId7"/>
    <p:sldId id="383" r:id="rId8"/>
    <p:sldId id="384" r:id="rId9"/>
    <p:sldId id="385" r:id="rId10"/>
    <p:sldId id="392" r:id="rId11"/>
    <p:sldId id="411" r:id="rId12"/>
    <p:sldId id="387" r:id="rId13"/>
    <p:sldId id="393" r:id="rId14"/>
    <p:sldId id="409" r:id="rId15"/>
    <p:sldId id="408" r:id="rId16"/>
    <p:sldId id="394" r:id="rId17"/>
    <p:sldId id="395" r:id="rId18"/>
    <p:sldId id="398" r:id="rId19"/>
    <p:sldId id="407" r:id="rId20"/>
    <p:sldId id="406" r:id="rId21"/>
    <p:sldId id="396" r:id="rId22"/>
    <p:sldId id="397" r:id="rId23"/>
    <p:sldId id="399" r:id="rId24"/>
    <p:sldId id="400" r:id="rId25"/>
    <p:sldId id="401" r:id="rId26"/>
    <p:sldId id="402" r:id="rId27"/>
    <p:sldId id="403" r:id="rId28"/>
    <p:sldId id="404" r:id="rId29"/>
    <p:sldId id="405" r:id="rId30"/>
    <p:sldId id="378" r:id="rId31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80"/>
    <a:srgbClr val="C0C0C0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9" autoAdjust="0"/>
    <p:restoredTop sz="94660"/>
  </p:normalViewPr>
  <p:slideViewPr>
    <p:cSldViewPr>
      <p:cViewPr varScale="1">
        <p:scale>
          <a:sx n="118" d="100"/>
          <a:sy n="118" d="100"/>
        </p:scale>
        <p:origin x="1428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1944" y="-8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9599A67A-52D7-6640-9775-9371A2502C60}" type="datetimeFigureOut">
              <a:rPr lang="en-US"/>
              <a:pPr/>
              <a:t>1/17/2018</a:t>
            </a:fld>
            <a:endParaRPr lang="en-US"/>
          </a:p>
        </p:txBody>
      </p:sp>
      <p:sp>
        <p:nvSpPr>
          <p:cNvPr id="348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48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112918CE-8CE9-1D4E-B9DE-E262BD283A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522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778717AC-61D2-FA42-8195-B128FEA513FD}" type="datetimeFigureOut">
              <a:rPr lang="en-US"/>
              <a:pPr/>
              <a:t>1/17/2018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49CF9CE1-F835-F94D-AB06-715C186F7EE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546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789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Homework</a:t>
            </a:r>
          </a:p>
          <a:p>
            <a:pPr eaLnBrk="1" hangingPunct="1"/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369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3652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11411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342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3859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8983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3997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807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9748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2015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179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457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[</a:t>
            </a:r>
          </a:p>
        </p:txBody>
      </p:sp>
    </p:spTree>
    <p:extLst>
      <p:ext uri="{BB962C8B-B14F-4D97-AF65-F5344CB8AC3E}">
        <p14:creationId xmlns:p14="http://schemas.microsoft.com/office/powerpoint/2010/main" val="38328789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09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06234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9867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21628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7017249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963216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457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[</a:t>
            </a:r>
          </a:p>
        </p:txBody>
      </p:sp>
    </p:spTree>
    <p:extLst>
      <p:ext uri="{BB962C8B-B14F-4D97-AF65-F5344CB8AC3E}">
        <p14:creationId xmlns:p14="http://schemas.microsoft.com/office/powerpoint/2010/main" val="1906987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220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9436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142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457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[</a:t>
            </a:r>
          </a:p>
        </p:txBody>
      </p:sp>
    </p:spTree>
    <p:extLst>
      <p:ext uri="{BB962C8B-B14F-4D97-AF65-F5344CB8AC3E}">
        <p14:creationId xmlns:p14="http://schemas.microsoft.com/office/powerpoint/2010/main" val="903743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5775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57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7541CE9-E5BE-462B-AD4D-15725D771A5E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07DAF6-B84A-E94E-BD84-A99143B0227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30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81E992-DE65-4DD4-8919-7824E5EE8CA1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EE220DC-A47C-DD4C-A6F7-BC7777920B2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544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D4C31F4-AFF3-41A9-8E72-BD7FB5478474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4EFBD6B-6D50-FB49-855C-17066A73667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5698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213885-B093-4ED6-A61F-BCE3399D238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99AB3A-E7F8-4B14-AE2B-BB9C4902069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27559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475C06-0FE1-4DB4-B395-9352DBE87B2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C3A04C-250C-406B-BEFC-4C0E01801EE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9494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2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81BD83-0874-4066-BB8A-DB4A5919427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DAA57-B0C1-414D-BD43-55F65773578B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1728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91A74A-520A-4ABD-BEA9-93F168F88D7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67D345-F9A5-4C1E-93E2-683312F25CFD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887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18A433-8009-492F-9464-439C8575A5D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428CE-6573-4D8F-8D9C-A826FE22ED6C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4986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A1ED2E-CF9B-418A-BC43-3AB07E59CA8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F61C99-4698-464D-ABFF-CCFB4B3C8C46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9705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4C9BBF-791E-40E1-ACFA-F4EA024B477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1EBCF6-76B9-497B-B033-88B786589531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9422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8F33A8-DF34-4736-9BBE-DB0EDB42FAAB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D1B496-5E87-4D09-B375-1DAAD261D87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5267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D593285-39D7-426E-860A-9559F391234A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9A42C3F-1EE4-7643-AF1A-0F1423E8F1B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142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144171-222E-41ED-86E2-18A85502B3D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53B904-E317-4A23-9FA4-7FE41558FE1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44480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0CFBFE-F491-44E4-A9B4-1AAE5CFCBDB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B06197-C7DB-444E-B38E-BD5624DD18B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1672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029FD4-1230-4CA9-A28D-43CAFE954F5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DF6C37-2A62-4439-AE50-9FA0438A0A9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66117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B0EF14-D63E-4C7D-B1BD-413AFD706D5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99AB3A-E7F8-4B14-AE2B-BB9C4902069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9657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13358C-D3BB-41BA-9610-6E0FD3B432F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C3A04C-250C-406B-BEFC-4C0E01801EE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642886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2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06BC06-A938-4CB8-BB55-9BADC0B531A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DAA57-B0C1-414D-BD43-55F65773578B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9281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572C9A-049E-4CFB-956E-D60596F74B5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67D345-F9A5-4C1E-93E2-683312F25CFD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3811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646C16-8157-439F-AEC1-61B3A3F734C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428CE-6573-4D8F-8D9C-A826FE22ED6C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29878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AFE0CF-154C-4A71-B3D4-9A1D6AE171C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F61C99-4698-464D-ABFF-CCFB4B3C8C46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8116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331D28-5E1F-49DC-9A33-5692EBD4F50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1EBCF6-76B9-497B-B033-88B786589531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4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2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F5EDBBE-12F3-4E41-A065-75F645BF4717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07B43E-27BA-B244-808C-78D24CE0EDD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9841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501F33-5194-4F1D-BC9A-A25AE0DE033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D1B496-5E87-4D09-B375-1DAAD261D87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0298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098CCC-F8D4-4930-AD6F-C2A30AF1523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53B904-E317-4A23-9FA4-7FE41558FE1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3263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5ACB21-043A-43F2-B485-27BE8196188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B06197-C7DB-444E-B38E-BD5624DD18B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12429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3A0186-96D6-4B5D-A0CB-EAF2BBA9312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DF6C37-2A62-4439-AE50-9FA0438A0A9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9761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8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B4B21F-6797-4958-92BF-CFE658C4E99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99AB3A-E7F8-4B14-AE2B-BB9C49020698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05250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7BBFC4-9900-4A0E-85E5-7B9AE07BFA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C3A04C-250C-406B-BEFC-4C0E01801EE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77050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2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140D35-E6FF-4D0F-B63A-5C7CEC09727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DAA57-B0C1-414D-BD43-55F65773578B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00299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76A857-8682-4346-A41D-FF9C6FED3C8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67D345-F9A5-4C1E-93E2-683312F25CFD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010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D77314-898C-44FC-AD8E-DB5859E5DCF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428CE-6573-4D8F-8D9C-A826FE22ED6C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42761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6C5F66-6CAE-4855-A616-D5DA261C9D6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F61C99-4698-464D-ABFF-CCFB4B3C8C46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588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3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777CF42-BA72-4AA6-974E-2CF26CCA0A89}" type="datetime1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2492920-5276-CB4A-8785-58389DEAEC2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7692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457C35-B19D-4501-A1C2-1EB33C7266F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1EBCF6-76B9-497B-B033-88B786589531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68778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6FCA16-B542-4869-999C-A47A13BFE82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D1B496-5E87-4D09-B375-1DAAD261D87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232036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49D5E4-9CA5-4AD0-8403-BC68C3785AF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53B904-E317-4A23-9FA4-7FE41558FE1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68616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55A7F9-F9C8-4DB3-BE28-BEED22D8B54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B06197-C7DB-444E-B38E-BD5624DD18B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63536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8C264F-1C76-4171-B335-8570683CDED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DF6C37-2A62-4439-AE50-9FA0438A0A9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3658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4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A585BBE-52DA-4BCA-AEFC-3D2E4F6E388C}" type="datetime1">
              <a:rPr lang="en-US" smtClean="0"/>
              <a:t>1/17/2018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8A9A17A-0E81-7E4E-8D8A-45A451724BD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62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52CC6B4-6416-48F1-B3D0-0AA6068781A5}" type="datetime1">
              <a:rPr lang="en-US" smtClean="0"/>
              <a:t>1/17/2018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059A84A-CEB4-794A-9947-5D6C6A7C8D4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24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29EFD3C-3DD0-4806-9371-8D8A949FE1FA}" type="datetime1">
              <a:rPr lang="en-US" smtClean="0"/>
              <a:t>1/17/2018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274B849-2171-F746-9B9D-C5DDF4D9D43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14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73050"/>
            <a:ext cx="300831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435103"/>
            <a:ext cx="300831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EBDAF3-C83B-4927-AC57-729E243FB4DD}" type="datetime1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438DEFA-9261-DD4E-BC8E-8C0B1D59F68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47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9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9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985B81-3E10-47CC-967E-5FBCECD9BAB6}" type="datetime1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C231BC-6CA0-9949-A271-5D445019773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701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A39A5DB9-62C2-44EE-AFA2-7361B2FB3C1E}" type="datetime1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  <a:ea typeface="+mn-ea"/>
              </a:defRPr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F8DA6B14-E8DA-6A4E-8CBA-5F4D15238591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39C8D36F-E391-4521-A03A-A44242B5E37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FA68194-5D8A-49CD-BC72-A9AB9CA5867E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935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F211288D-77F4-43BE-B97B-10F9CADFC64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FA68194-5D8A-49CD-BC72-A9AB9CA5867E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115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5BE248E-8082-4D5C-B2D5-C7E311A595F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1/17/2018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FA68194-5D8A-49CD-BC72-A9AB9CA5867E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1857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eaLnBrk="1" hangingPunct="1"/>
            <a:r>
              <a:rPr lang="en-US" b="1">
                <a:latin typeface="Calibri" charset="0"/>
              </a:rPr>
              <a:t>MEDB 5510</a:t>
            </a:r>
            <a:br>
              <a:rPr lang="en-US" b="1">
                <a:latin typeface="Calibri" charset="0"/>
              </a:rPr>
            </a:br>
            <a:r>
              <a:rPr lang="en-US" b="1">
                <a:latin typeface="Calibri" charset="0"/>
              </a:rPr>
              <a:t>Clinical Research Methods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EE2A19F-A135-4B40-8239-818D4049AD08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052" name="Text Box 7"/>
          <p:cNvSpPr txBox="1">
            <a:spLocks noChangeArrowheads="1"/>
          </p:cNvSpPr>
          <p:nvPr/>
        </p:nvSpPr>
        <p:spPr bwMode="auto">
          <a:xfrm>
            <a:off x="1600200" y="4038600"/>
            <a:ext cx="594360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sz="2400" b="1" dirty="0"/>
              <a:t>Week </a:t>
            </a:r>
            <a:r>
              <a:rPr lang="en-US" sz="2400" b="1" dirty="0" smtClean="0"/>
              <a:t>5</a:t>
            </a:r>
            <a:endParaRPr lang="en-US" sz="2400" b="1" dirty="0" smtClean="0"/>
          </a:p>
          <a:p>
            <a:pPr algn="ctr" eaLnBrk="1" hangingPunct="1">
              <a:spcBef>
                <a:spcPct val="50000"/>
              </a:spcBef>
            </a:pPr>
            <a:r>
              <a:rPr lang="en-US" sz="2400" b="1" dirty="0" smtClean="0"/>
              <a:t>Research Approaches / Designs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sz="2400" b="1" dirty="0" smtClean="0"/>
              <a:t>Randomized </a:t>
            </a:r>
            <a:r>
              <a:rPr lang="en-US" sz="2400" b="1" dirty="0" err="1" smtClean="0"/>
              <a:t>Exp</a:t>
            </a:r>
            <a:r>
              <a:rPr lang="en-US" sz="2400" b="1" dirty="0" smtClean="0"/>
              <a:t> &amp; Quasi-</a:t>
            </a:r>
            <a:r>
              <a:rPr lang="en-US" sz="2400" b="1" dirty="0" err="1" smtClean="0"/>
              <a:t>Exp</a:t>
            </a:r>
            <a:endParaRPr lang="en-US" sz="2400" b="1" dirty="0"/>
          </a:p>
        </p:txBody>
      </p:sp>
      <p:sp>
        <p:nvSpPr>
          <p:cNvPr id="2053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895600" y="6477000"/>
            <a:ext cx="32766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 dirty="0">
              <a:solidFill>
                <a:srgbClr val="898989"/>
              </a:solidFill>
              <a:latin typeface="Calibri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Quasi-Experimental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b="1" dirty="0" smtClean="0">
                <a:latin typeface="Calibri" charset="0"/>
              </a:rPr>
              <a:t>Q-E with major limitations </a:t>
            </a:r>
          </a:p>
          <a:p>
            <a:r>
              <a:rPr lang="en-US" b="1" dirty="0" smtClean="0">
                <a:latin typeface="Calibri" charset="0"/>
              </a:rPr>
              <a:t>Also called Pre-experimental</a:t>
            </a:r>
          </a:p>
          <a:p>
            <a:pPr lvl="1"/>
            <a:r>
              <a:rPr lang="en-US" b="1" dirty="0" smtClean="0">
                <a:latin typeface="Calibri" charset="0"/>
              </a:rPr>
              <a:t>One-Group Posttest-Only</a:t>
            </a:r>
          </a:p>
          <a:p>
            <a:pPr lvl="2"/>
            <a:r>
              <a:rPr lang="en-US" b="1" dirty="0" smtClean="0">
                <a:latin typeface="Calibri" charset="0"/>
              </a:rPr>
              <a:t>NR	E:		X	O</a:t>
            </a:r>
          </a:p>
          <a:p>
            <a:pPr marL="0" indent="0">
              <a:buNone/>
            </a:pPr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10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530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Quasi-Experimental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b="1" dirty="0" smtClean="0">
                <a:latin typeface="Calibri" charset="0"/>
              </a:rPr>
              <a:t>Q-E with major limitations </a:t>
            </a:r>
          </a:p>
          <a:p>
            <a:r>
              <a:rPr lang="en-US" b="1" dirty="0" smtClean="0">
                <a:latin typeface="Calibri" charset="0"/>
              </a:rPr>
              <a:t>Also called Pre-experimental</a:t>
            </a:r>
          </a:p>
          <a:p>
            <a:pPr lvl="1"/>
            <a:r>
              <a:rPr lang="en-US" b="1" dirty="0" smtClean="0">
                <a:latin typeface="Calibri" charset="0"/>
              </a:rPr>
              <a:t>One-Group Pretest-Posttest</a:t>
            </a:r>
          </a:p>
          <a:p>
            <a:pPr lvl="2"/>
            <a:r>
              <a:rPr lang="en-US" b="1" dirty="0" smtClean="0">
                <a:latin typeface="Calibri" charset="0"/>
              </a:rPr>
              <a:t>NR	E:	O1	X	O2</a:t>
            </a:r>
          </a:p>
          <a:p>
            <a:pPr lvl="1"/>
            <a:r>
              <a:rPr lang="en-US" b="1" dirty="0" smtClean="0">
                <a:latin typeface="Calibri" charset="0"/>
              </a:rPr>
              <a:t>Improvement - Wait-List Comparison Group</a:t>
            </a:r>
          </a:p>
          <a:p>
            <a:pPr lvl="2"/>
            <a:r>
              <a:rPr lang="en-US" b="1" dirty="0" smtClean="0">
                <a:latin typeface="Calibri" charset="0"/>
              </a:rPr>
              <a:t>Immediate Group	O1	X	O2</a:t>
            </a:r>
          </a:p>
          <a:p>
            <a:pPr lvl="2"/>
            <a:r>
              <a:rPr lang="en-US" b="1" dirty="0" smtClean="0">
                <a:latin typeface="Calibri" charset="0"/>
              </a:rPr>
              <a:t>Wait-List Group	O1	~X	O2	X	O3</a:t>
            </a:r>
          </a:p>
          <a:p>
            <a:pPr lvl="2"/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11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374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Quasi-Experimental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b="1" dirty="0" smtClean="0">
                <a:latin typeface="Calibri" charset="0"/>
              </a:rPr>
              <a:t>Q-E with major limitations </a:t>
            </a:r>
          </a:p>
          <a:p>
            <a:r>
              <a:rPr lang="en-US" b="1" dirty="0" smtClean="0">
                <a:latin typeface="Calibri" charset="0"/>
              </a:rPr>
              <a:t>Also called Pre-experimental</a:t>
            </a:r>
          </a:p>
          <a:p>
            <a:pPr lvl="1"/>
            <a:r>
              <a:rPr lang="en-US" b="1" dirty="0" smtClean="0">
                <a:latin typeface="Calibri" charset="0"/>
              </a:rPr>
              <a:t>Posttest-Only Nonequivalent Groups</a:t>
            </a:r>
          </a:p>
          <a:p>
            <a:pPr lvl="2"/>
            <a:r>
              <a:rPr lang="en-US" b="1" dirty="0" smtClean="0">
                <a:latin typeface="Calibri" charset="0"/>
              </a:rPr>
              <a:t>NR	E:		X	O</a:t>
            </a:r>
          </a:p>
          <a:p>
            <a:pPr lvl="2"/>
            <a:r>
              <a:rPr lang="en-US" b="1" dirty="0" smtClean="0">
                <a:latin typeface="Calibri" charset="0"/>
              </a:rPr>
              <a:t>NR	C:		~X	O</a:t>
            </a:r>
          </a:p>
          <a:p>
            <a:pPr marL="0" indent="0">
              <a:buNone/>
            </a:pPr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12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6776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9921" y="-1587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Quasi-Experimental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Better Q-E Designs</a:t>
            </a:r>
          </a:p>
          <a:p>
            <a:pPr lvl="1"/>
            <a:r>
              <a:rPr lang="en-US" b="1" dirty="0" smtClean="0">
                <a:latin typeface="Calibri" charset="0"/>
              </a:rPr>
              <a:t>Pretest-Posttest Nonequivalent Comparison Group</a:t>
            </a:r>
          </a:p>
          <a:p>
            <a:pPr lvl="2"/>
            <a:r>
              <a:rPr lang="en-US" b="1" dirty="0" smtClean="0">
                <a:latin typeface="Calibri" charset="0"/>
              </a:rPr>
              <a:t>NR	E:	O1	X	O2</a:t>
            </a:r>
          </a:p>
          <a:p>
            <a:pPr lvl="2"/>
            <a:r>
              <a:rPr lang="en-US" b="1" dirty="0" smtClean="0">
                <a:latin typeface="Calibri" charset="0"/>
              </a:rPr>
              <a:t>NR	C:	O1	~X	O2</a:t>
            </a:r>
          </a:p>
          <a:p>
            <a:pPr lvl="2"/>
            <a:r>
              <a:rPr lang="en-US" b="1" dirty="0" smtClean="0">
                <a:latin typeface="Calibri" charset="0"/>
              </a:rPr>
              <a:t>3 strengths based on</a:t>
            </a:r>
          </a:p>
          <a:p>
            <a:pPr lvl="3"/>
            <a:r>
              <a:rPr lang="en-US" b="1" dirty="0" smtClean="0">
                <a:latin typeface="Calibri" charset="0"/>
              </a:rPr>
              <a:t>How participants got into the groups/conditions</a:t>
            </a:r>
          </a:p>
          <a:p>
            <a:pPr lvl="3"/>
            <a:r>
              <a:rPr lang="en-US" b="1" dirty="0" smtClean="0">
                <a:latin typeface="Calibri" charset="0"/>
              </a:rPr>
              <a:t>How much control investigator has over IV</a:t>
            </a:r>
          </a:p>
          <a:p>
            <a:pPr lvl="2"/>
            <a:r>
              <a:rPr lang="en-US" b="1" dirty="0" smtClean="0">
                <a:latin typeface="Calibri" charset="0"/>
              </a:rPr>
              <a:t>Strong</a:t>
            </a:r>
          </a:p>
          <a:p>
            <a:pPr lvl="2"/>
            <a:r>
              <a:rPr lang="en-US" b="1" dirty="0" smtClean="0">
                <a:latin typeface="Calibri" charset="0"/>
              </a:rPr>
              <a:t>Moderate-strength</a:t>
            </a:r>
          </a:p>
          <a:p>
            <a:pPr lvl="2"/>
            <a:r>
              <a:rPr lang="en-US" b="1" dirty="0" smtClean="0">
                <a:latin typeface="Calibri" charset="0"/>
              </a:rPr>
              <a:t>Weak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13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053053" y="393031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062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Quasi-Experimental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b="1" dirty="0" smtClean="0">
                <a:latin typeface="Calibri" charset="0"/>
              </a:rPr>
              <a:t>Better Q-E Designs</a:t>
            </a:r>
          </a:p>
          <a:p>
            <a:pPr lvl="1"/>
            <a:r>
              <a:rPr lang="en-US" b="1" dirty="0" smtClean="0">
                <a:latin typeface="Calibri" charset="0"/>
              </a:rPr>
              <a:t>Single-Group Time-Series</a:t>
            </a:r>
          </a:p>
          <a:p>
            <a:pPr lvl="2"/>
            <a:r>
              <a:rPr lang="en-US" b="1" dirty="0" smtClean="0">
                <a:latin typeface="Calibri" charset="0"/>
              </a:rPr>
              <a:t>Characteristics</a:t>
            </a:r>
          </a:p>
          <a:p>
            <a:pPr lvl="2"/>
            <a:r>
              <a:rPr lang="en-US" b="1" dirty="0" smtClean="0">
                <a:latin typeface="Calibri" charset="0"/>
              </a:rPr>
              <a:t>Temporary treatment </a:t>
            </a:r>
            <a:r>
              <a:rPr lang="en-US" b="1" dirty="0" err="1" smtClean="0">
                <a:latin typeface="Calibri" charset="0"/>
              </a:rPr>
              <a:t>vs</a:t>
            </a:r>
            <a:r>
              <a:rPr lang="en-US" b="1" dirty="0" smtClean="0">
                <a:latin typeface="Calibri" charset="0"/>
              </a:rPr>
              <a:t> Continuous treatment</a:t>
            </a:r>
          </a:p>
          <a:p>
            <a:pPr lvl="1"/>
            <a:r>
              <a:rPr lang="en-US" b="1" dirty="0" smtClean="0">
                <a:latin typeface="Calibri" charset="0"/>
              </a:rPr>
              <a:t>Multi-Group Time-Series</a:t>
            </a:r>
          </a:p>
          <a:p>
            <a:pPr lvl="2"/>
            <a:r>
              <a:rPr lang="en-US" b="1" dirty="0" smtClean="0">
                <a:latin typeface="Calibri" charset="0"/>
              </a:rPr>
              <a:t>Characteristics</a:t>
            </a:r>
          </a:p>
          <a:p>
            <a:pPr lvl="2"/>
            <a:r>
              <a:rPr lang="en-US" b="1" dirty="0" smtClean="0">
                <a:latin typeface="Calibri" charset="0"/>
              </a:rPr>
              <a:t>Temporary treatment </a:t>
            </a:r>
            <a:r>
              <a:rPr lang="en-US" b="1" dirty="0" err="1" smtClean="0">
                <a:latin typeface="Calibri" charset="0"/>
              </a:rPr>
              <a:t>vs</a:t>
            </a:r>
            <a:r>
              <a:rPr lang="en-US" b="1" dirty="0" smtClean="0">
                <a:latin typeface="Calibri" charset="0"/>
              </a:rPr>
              <a:t> Continuous treatment</a:t>
            </a:r>
          </a:p>
          <a:p>
            <a:pPr marL="0" indent="0">
              <a:buNone/>
            </a:pPr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14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275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Q-E Time Series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  <a:p>
            <a:pPr marL="0" indent="0">
              <a:buNone/>
            </a:pPr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15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4098" name="Picture 2" descr="P&amp;W_Fig 11-4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1" t="40216" r="15042" b="19447"/>
          <a:stretch>
            <a:fillRect/>
          </a:stretch>
        </p:blipFill>
        <p:spPr bwMode="auto">
          <a:xfrm>
            <a:off x="1143000" y="1144587"/>
            <a:ext cx="6600021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57200" y="6477000"/>
            <a:ext cx="205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Portney</a:t>
            </a:r>
            <a:r>
              <a:rPr lang="en-US" sz="1200" dirty="0" smtClean="0"/>
              <a:t> &amp; Watkins, 2009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70454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76250" y="-9411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Q-E Time Series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  <a:p>
            <a:pPr marL="0" indent="0">
              <a:buNone/>
            </a:pPr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16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5122" name="Picture 2" descr="P&amp;W_Fig 11-5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9" t="38112" r="3825" b="26285"/>
          <a:stretch>
            <a:fillRect/>
          </a:stretch>
        </p:blipFill>
        <p:spPr bwMode="auto">
          <a:xfrm>
            <a:off x="1101681" y="1173163"/>
            <a:ext cx="6978738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04800" y="6553200"/>
            <a:ext cx="2133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Portney</a:t>
            </a:r>
            <a:r>
              <a:rPr lang="en-US" sz="1200" dirty="0" smtClean="0"/>
              <a:t> &amp; Watkins, 2009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273446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/>
          <a:lstStyle/>
          <a:p>
            <a:r>
              <a:rPr lang="en-US" sz="4000" b="1" dirty="0">
                <a:latin typeface="Calibri" charset="0"/>
              </a:rPr>
              <a:t>Quasi-Experimental Designs</a:t>
            </a:r>
            <a:endParaRPr lang="en-US" altLang="en-US" sz="4000" b="1" dirty="0" smtClean="0"/>
          </a:p>
        </p:txBody>
      </p:sp>
      <p:sp>
        <p:nvSpPr>
          <p:cNvPr id="12291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b="1" dirty="0" smtClean="0"/>
              <a:t>Typical examples of Q-E designs</a:t>
            </a:r>
          </a:p>
          <a:p>
            <a:pPr lvl="1"/>
            <a:r>
              <a:rPr lang="en-US" altLang="en-US" b="1" dirty="0" smtClean="0"/>
              <a:t>Case-control study</a:t>
            </a:r>
          </a:p>
          <a:p>
            <a:pPr lvl="1"/>
            <a:r>
              <a:rPr lang="en-US" altLang="en-US" b="1" dirty="0" smtClean="0"/>
              <a:t>Cohort study</a:t>
            </a:r>
          </a:p>
          <a:p>
            <a:pPr lvl="1"/>
            <a:r>
              <a:rPr lang="en-US" altLang="en-US" b="1" dirty="0" smtClean="0"/>
              <a:t>Non-equivalent control group design</a:t>
            </a:r>
          </a:p>
          <a:p>
            <a:pPr lvl="1"/>
            <a:r>
              <a:rPr lang="en-US" altLang="en-US" b="1" dirty="0" smtClean="0"/>
              <a:t>Interrupted time-series design</a:t>
            </a:r>
          </a:p>
          <a:p>
            <a:pPr lvl="1"/>
            <a:r>
              <a:rPr lang="en-US" altLang="en-US" b="1" dirty="0" smtClean="0"/>
              <a:t>Single system design</a:t>
            </a:r>
          </a:p>
          <a:p>
            <a:pPr>
              <a:buFont typeface="Arial" charset="0"/>
              <a:buNone/>
            </a:pPr>
            <a:endParaRPr lang="en-US" altLang="en-US" b="1" dirty="0" smtClean="0"/>
          </a:p>
          <a:p>
            <a:endParaRPr lang="en-US" altLang="en-US" b="1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3C3A04C-250C-406B-BEFC-4C0E01801EE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27597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Randomized 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b="1" dirty="0" smtClean="0">
                <a:latin typeface="Calibri" charset="0"/>
              </a:rPr>
              <a:t>Characteristics</a:t>
            </a:r>
          </a:p>
          <a:p>
            <a:pPr lvl="1"/>
            <a:r>
              <a:rPr lang="en-US" b="1" dirty="0" smtClean="0">
                <a:latin typeface="Calibri" charset="0"/>
              </a:rPr>
              <a:t>Assignment</a:t>
            </a:r>
          </a:p>
          <a:p>
            <a:pPr lvl="1"/>
            <a:r>
              <a:rPr lang="en-US" b="1" dirty="0" smtClean="0">
                <a:latin typeface="Calibri" charset="0"/>
              </a:rPr>
              <a:t>Type of IV</a:t>
            </a:r>
          </a:p>
          <a:p>
            <a:pPr lvl="1"/>
            <a:r>
              <a:rPr lang="en-US" b="1" dirty="0" smtClean="0">
                <a:latin typeface="Calibri" charset="0"/>
              </a:rPr>
              <a:t>Control of IV</a:t>
            </a:r>
          </a:p>
          <a:p>
            <a:r>
              <a:rPr lang="en-US" b="1" dirty="0" smtClean="0">
                <a:latin typeface="Calibri" charset="0"/>
              </a:rPr>
              <a:t>Purpose</a:t>
            </a:r>
          </a:p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18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4816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Randomized 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b="1" dirty="0" smtClean="0">
                <a:latin typeface="Calibri" charset="0"/>
              </a:rPr>
              <a:t>Posttest-Only Control Group</a:t>
            </a:r>
          </a:p>
          <a:p>
            <a:pPr lvl="2"/>
            <a:r>
              <a:rPr lang="en-US" b="1" dirty="0" smtClean="0">
                <a:latin typeface="Calibri" charset="0"/>
              </a:rPr>
              <a:t>R	E:	X	O</a:t>
            </a:r>
          </a:p>
          <a:p>
            <a:pPr lvl="2"/>
            <a:r>
              <a:rPr lang="en-US" b="1" dirty="0" smtClean="0">
                <a:latin typeface="Calibri" charset="0"/>
              </a:rPr>
              <a:t>R	C:	X	O</a:t>
            </a:r>
          </a:p>
          <a:p>
            <a:pPr lvl="1"/>
            <a:r>
              <a:rPr lang="en-US" b="1" dirty="0" smtClean="0">
                <a:latin typeface="Calibri" charset="0"/>
              </a:rPr>
              <a:t>Strengths</a:t>
            </a:r>
          </a:p>
          <a:p>
            <a:pPr lvl="1"/>
            <a:r>
              <a:rPr lang="en-US" b="1" dirty="0" smtClean="0">
                <a:latin typeface="Calibri" charset="0"/>
              </a:rPr>
              <a:t>Weaknesses</a:t>
            </a:r>
          </a:p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19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312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 idx="4294967295"/>
          </p:nvPr>
        </p:nvSpPr>
        <p:spPr>
          <a:xfrm>
            <a:off x="647700" y="0"/>
            <a:ext cx="8229600" cy="838200"/>
          </a:xfrm>
        </p:spPr>
        <p:txBody>
          <a:bodyPr/>
          <a:lstStyle/>
          <a:p>
            <a:pPr eaLnBrk="1" hangingPunct="1"/>
            <a:r>
              <a:rPr lang="en-US" sz="4000" b="1" dirty="0" smtClean="0">
                <a:latin typeface="Calibri" charset="0"/>
              </a:rPr>
              <a:t>Research Approaches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3E2F7C51-8694-9B4B-AE76-536F5899A11B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2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7172" name="Picture 6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71" t="4240" r="9673" b="41965"/>
          <a:stretch>
            <a:fillRect/>
          </a:stretch>
        </p:blipFill>
        <p:spPr bwMode="auto">
          <a:xfrm>
            <a:off x="1752600" y="1051718"/>
            <a:ext cx="6019800" cy="5167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4B849-2171-F746-9B9D-C5DDF4D9D43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2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4479" y="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Randomized 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b="1" dirty="0">
                <a:solidFill>
                  <a:prstClr val="black"/>
                </a:solidFill>
                <a:latin typeface="Calibri" charset="0"/>
              </a:rPr>
              <a:t>Pretest-Posttest Control Group</a:t>
            </a:r>
          </a:p>
          <a:p>
            <a:pPr lvl="2"/>
            <a:r>
              <a:rPr lang="en-US" b="1" dirty="0" smtClean="0">
                <a:latin typeface="Calibri" charset="0"/>
              </a:rPr>
              <a:t>R	E:	O1	X	O2</a:t>
            </a:r>
          </a:p>
          <a:p>
            <a:pPr lvl="2"/>
            <a:r>
              <a:rPr lang="en-US" b="1" dirty="0" smtClean="0">
                <a:latin typeface="Calibri" charset="0"/>
              </a:rPr>
              <a:t>R	C:	O1	~X	O2</a:t>
            </a:r>
          </a:p>
          <a:p>
            <a:pPr lvl="1"/>
            <a:r>
              <a:rPr lang="en-US" b="1" dirty="0" smtClean="0">
                <a:latin typeface="Calibri" charset="0"/>
              </a:rPr>
              <a:t>Strengths</a:t>
            </a:r>
          </a:p>
          <a:p>
            <a:pPr lvl="1"/>
            <a:r>
              <a:rPr lang="en-US" b="1" dirty="0" smtClean="0">
                <a:latin typeface="Calibri" charset="0"/>
              </a:rPr>
              <a:t>Weaknesses</a:t>
            </a:r>
          </a:p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20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445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Randomized 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Solomon Four-Group</a:t>
            </a:r>
            <a:endParaRPr lang="en-US" b="1" dirty="0">
              <a:solidFill>
                <a:prstClr val="black"/>
              </a:solidFill>
              <a:latin typeface="Calibri" charset="0"/>
            </a:endParaRPr>
          </a:p>
          <a:p>
            <a:pPr lvl="2"/>
            <a:r>
              <a:rPr lang="en-US" b="1" dirty="0" smtClean="0">
                <a:latin typeface="Calibri" charset="0"/>
              </a:rPr>
              <a:t>R	E1:	O1	X	O2</a:t>
            </a:r>
          </a:p>
          <a:p>
            <a:pPr lvl="2"/>
            <a:r>
              <a:rPr lang="en-US" b="1" dirty="0" smtClean="0">
                <a:latin typeface="Calibri" charset="0"/>
              </a:rPr>
              <a:t>R	E2:	 	X	O2</a:t>
            </a:r>
          </a:p>
          <a:p>
            <a:pPr lvl="2"/>
            <a:r>
              <a:rPr lang="en-US" b="1" dirty="0">
                <a:solidFill>
                  <a:prstClr val="black"/>
                </a:solidFill>
                <a:latin typeface="Calibri" charset="0"/>
              </a:rPr>
              <a:t>R	</a:t>
            </a:r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C1:</a:t>
            </a:r>
            <a:r>
              <a:rPr lang="en-US" b="1" dirty="0">
                <a:solidFill>
                  <a:prstClr val="black"/>
                </a:solidFill>
                <a:latin typeface="Calibri" charset="0"/>
              </a:rPr>
              <a:t>	O1	</a:t>
            </a:r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~X</a:t>
            </a:r>
            <a:r>
              <a:rPr lang="en-US" b="1" dirty="0">
                <a:solidFill>
                  <a:prstClr val="black"/>
                </a:solidFill>
                <a:latin typeface="Calibri" charset="0"/>
              </a:rPr>
              <a:t>	O2</a:t>
            </a:r>
          </a:p>
          <a:p>
            <a:pPr lvl="2"/>
            <a:r>
              <a:rPr lang="en-US" b="1" dirty="0">
                <a:solidFill>
                  <a:prstClr val="black"/>
                </a:solidFill>
                <a:latin typeface="Calibri" charset="0"/>
              </a:rPr>
              <a:t>R	</a:t>
            </a:r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C2:</a:t>
            </a:r>
            <a:r>
              <a:rPr lang="en-US" b="1" dirty="0">
                <a:solidFill>
                  <a:prstClr val="black"/>
                </a:solidFill>
                <a:latin typeface="Calibri" charset="0"/>
              </a:rPr>
              <a:t>	</a:t>
            </a:r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 </a:t>
            </a:r>
            <a:r>
              <a:rPr lang="en-US" b="1" dirty="0">
                <a:solidFill>
                  <a:prstClr val="black"/>
                </a:solidFill>
                <a:latin typeface="Calibri" charset="0"/>
              </a:rPr>
              <a:t>	</a:t>
            </a:r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~X</a:t>
            </a:r>
            <a:r>
              <a:rPr lang="en-US" b="1" dirty="0">
                <a:solidFill>
                  <a:prstClr val="black"/>
                </a:solidFill>
                <a:latin typeface="Calibri" charset="0"/>
              </a:rPr>
              <a:t>	</a:t>
            </a:r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O2</a:t>
            </a:r>
            <a:endParaRPr lang="en-US" b="1" dirty="0" smtClean="0">
              <a:latin typeface="Calibri" charset="0"/>
            </a:endParaRPr>
          </a:p>
          <a:p>
            <a:pPr lvl="1"/>
            <a:r>
              <a:rPr lang="en-US" b="1" dirty="0" smtClean="0">
                <a:latin typeface="Calibri" charset="0"/>
              </a:rPr>
              <a:t>Strengths</a:t>
            </a:r>
          </a:p>
          <a:p>
            <a:pPr lvl="1"/>
            <a:r>
              <a:rPr lang="en-US" b="1" dirty="0" smtClean="0">
                <a:latin typeface="Calibri" charset="0"/>
              </a:rPr>
              <a:t>Weaknesses</a:t>
            </a:r>
          </a:p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21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368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Randomized 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Randomized Experimental Design with Matching</a:t>
            </a:r>
            <a:endParaRPr lang="en-US" b="1" dirty="0">
              <a:solidFill>
                <a:prstClr val="black"/>
              </a:solidFill>
              <a:latin typeface="Calibri" charset="0"/>
            </a:endParaRPr>
          </a:p>
          <a:p>
            <a:pPr lvl="2"/>
            <a:r>
              <a:rPr lang="en-US" b="1" dirty="0" smtClean="0">
                <a:latin typeface="Calibri" charset="0"/>
              </a:rPr>
              <a:t>M R		E:	X	O</a:t>
            </a:r>
          </a:p>
          <a:p>
            <a:pPr lvl="2"/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M R</a:t>
            </a:r>
            <a:r>
              <a:rPr lang="en-US" b="1" dirty="0">
                <a:solidFill>
                  <a:prstClr val="black"/>
                </a:solidFill>
                <a:latin typeface="Calibri" charset="0"/>
              </a:rPr>
              <a:t>	</a:t>
            </a:r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	C:</a:t>
            </a:r>
            <a:r>
              <a:rPr lang="en-US" b="1" dirty="0">
                <a:solidFill>
                  <a:prstClr val="black"/>
                </a:solidFill>
                <a:latin typeface="Calibri" charset="0"/>
              </a:rPr>
              <a:t>	</a:t>
            </a:r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~X</a:t>
            </a:r>
            <a:r>
              <a:rPr lang="en-US" b="1" dirty="0">
                <a:solidFill>
                  <a:prstClr val="black"/>
                </a:solidFill>
                <a:latin typeface="Calibri" charset="0"/>
              </a:rPr>
              <a:t>	</a:t>
            </a:r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O</a:t>
            </a:r>
            <a:endParaRPr lang="en-US" b="1" dirty="0">
              <a:solidFill>
                <a:prstClr val="black"/>
              </a:solidFill>
              <a:latin typeface="Calibri" charset="0"/>
            </a:endParaRPr>
          </a:p>
          <a:p>
            <a:pPr lvl="1"/>
            <a:r>
              <a:rPr lang="en-US" b="1" dirty="0" smtClean="0">
                <a:latin typeface="Calibri" charset="0"/>
              </a:rPr>
              <a:t>Strengths</a:t>
            </a:r>
          </a:p>
          <a:p>
            <a:pPr lvl="1"/>
            <a:r>
              <a:rPr lang="en-US" b="1" dirty="0" smtClean="0">
                <a:latin typeface="Calibri" charset="0"/>
              </a:rPr>
              <a:t>Weaknesses</a:t>
            </a:r>
          </a:p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22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2256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10886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Randomized 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Within-Subjects Randomized Experimental (Crossover) Design</a:t>
            </a:r>
            <a:endParaRPr lang="en-US" b="1" dirty="0">
              <a:solidFill>
                <a:prstClr val="black"/>
              </a:solidFill>
              <a:latin typeface="Calibri" charset="0"/>
            </a:endParaRPr>
          </a:p>
          <a:p>
            <a:pPr lvl="2"/>
            <a:r>
              <a:rPr lang="en-US" b="1" dirty="0" smtClean="0">
                <a:latin typeface="Calibri" charset="0"/>
              </a:rPr>
              <a:t>R	Order 1	X	O1	~X	O2</a:t>
            </a:r>
          </a:p>
          <a:p>
            <a:pPr lvl="2"/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R</a:t>
            </a:r>
            <a:r>
              <a:rPr lang="en-US" b="1" dirty="0">
                <a:solidFill>
                  <a:prstClr val="black"/>
                </a:solidFill>
                <a:latin typeface="Calibri" charset="0"/>
              </a:rPr>
              <a:t>	</a:t>
            </a:r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Order 2	~X</a:t>
            </a:r>
            <a:r>
              <a:rPr lang="en-US" b="1" dirty="0">
                <a:solidFill>
                  <a:prstClr val="black"/>
                </a:solidFill>
                <a:latin typeface="Calibri" charset="0"/>
              </a:rPr>
              <a:t>	</a:t>
            </a:r>
            <a:r>
              <a:rPr lang="en-US" b="1" dirty="0" smtClean="0">
                <a:solidFill>
                  <a:prstClr val="black"/>
                </a:solidFill>
                <a:latin typeface="Calibri" charset="0"/>
              </a:rPr>
              <a:t>O1	X	O2</a:t>
            </a:r>
            <a:endParaRPr lang="en-US" b="1" dirty="0">
              <a:solidFill>
                <a:prstClr val="black"/>
              </a:solidFill>
              <a:latin typeface="Calibri" charset="0"/>
            </a:endParaRPr>
          </a:p>
          <a:p>
            <a:pPr lvl="1"/>
            <a:r>
              <a:rPr lang="en-US" b="1" dirty="0" smtClean="0">
                <a:latin typeface="Calibri" charset="0"/>
              </a:rPr>
              <a:t>Strengths</a:t>
            </a:r>
          </a:p>
          <a:p>
            <a:pPr lvl="1"/>
            <a:r>
              <a:rPr lang="en-US" b="1" dirty="0" smtClean="0">
                <a:latin typeface="Calibri" charset="0"/>
              </a:rPr>
              <a:t>Weaknesses</a:t>
            </a:r>
          </a:p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23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0989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8190"/>
            <a:ext cx="8229600" cy="702449"/>
          </a:xfrm>
        </p:spPr>
        <p:txBody>
          <a:bodyPr/>
          <a:lstStyle/>
          <a:p>
            <a:r>
              <a:rPr lang="en-US" sz="3200" b="1" dirty="0" smtClean="0">
                <a:latin typeface="Calibri" charset="0"/>
              </a:rPr>
              <a:t>Randomized Experimental and Q-E Designs</a:t>
            </a:r>
            <a:endParaRPr lang="en-US" sz="32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24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96" t="16805" r="12384" b="8922"/>
          <a:stretch>
            <a:fillRect/>
          </a:stretch>
        </p:blipFill>
        <p:spPr bwMode="auto">
          <a:xfrm>
            <a:off x="2286000" y="853060"/>
            <a:ext cx="4434673" cy="5481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56796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 idx="4294967295"/>
          </p:nvPr>
        </p:nvSpPr>
        <p:spPr>
          <a:xfrm>
            <a:off x="533400" y="0"/>
            <a:ext cx="8229600" cy="838200"/>
          </a:xfrm>
        </p:spPr>
        <p:txBody>
          <a:bodyPr/>
          <a:lstStyle/>
          <a:p>
            <a:pPr eaLnBrk="1" hangingPunct="1"/>
            <a:r>
              <a:rPr lang="en-US" altLang="en-US" sz="4000" b="1" dirty="0" smtClean="0"/>
              <a:t>Research Design</a:t>
            </a: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4DFC82A1-7249-49AB-B14A-8B8667BA1A88}" type="slidenum">
              <a:rPr lang="en-US" sz="1200">
                <a:solidFill>
                  <a:prstClr val="black">
                    <a:tint val="75000"/>
                  </a:prstClr>
                </a:solidFill>
                <a:latin typeface="Calibri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25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220" name="Text Box 6"/>
          <p:cNvSpPr txBox="1">
            <a:spLocks noChangeArrowheads="1"/>
          </p:cNvSpPr>
          <p:nvPr/>
        </p:nvSpPr>
        <p:spPr bwMode="auto">
          <a:xfrm>
            <a:off x="381000" y="6138182"/>
            <a:ext cx="7620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dirty="0" err="1" smtClean="0">
                <a:solidFill>
                  <a:prstClr val="black"/>
                </a:solidFill>
              </a:rPr>
              <a:t>Sim</a:t>
            </a:r>
            <a:r>
              <a:rPr lang="en-US" altLang="en-US" sz="1000" dirty="0" smtClean="0">
                <a:solidFill>
                  <a:prstClr val="black"/>
                </a:solidFill>
              </a:rPr>
              <a:t> &amp; Wright. </a:t>
            </a:r>
            <a:r>
              <a:rPr lang="en-US" altLang="en-US" sz="1000" i="1" dirty="0" smtClean="0">
                <a:solidFill>
                  <a:prstClr val="black"/>
                </a:solidFill>
              </a:rPr>
              <a:t>Research in Health Care</a:t>
            </a:r>
            <a:r>
              <a:rPr lang="en-US" altLang="en-US" sz="1000" dirty="0" smtClean="0">
                <a:solidFill>
                  <a:prstClr val="black"/>
                </a:solidFill>
              </a:rPr>
              <a:t>. 2000. Table 4.2</a:t>
            </a:r>
          </a:p>
        </p:txBody>
      </p:sp>
      <p:pic>
        <p:nvPicPr>
          <p:cNvPr id="9221" name="Picture 5" descr="S&amp;W_Table 4-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1277938"/>
            <a:ext cx="87630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11EBCF6-76B9-497B-B033-88B78658953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6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 idx="4294967295"/>
          </p:nvPr>
        </p:nvSpPr>
        <p:spPr>
          <a:xfrm>
            <a:off x="609600" y="0"/>
            <a:ext cx="8229600" cy="685800"/>
          </a:xfrm>
        </p:spPr>
        <p:txBody>
          <a:bodyPr/>
          <a:lstStyle/>
          <a:p>
            <a:pPr eaLnBrk="1" hangingPunct="1"/>
            <a:r>
              <a:rPr lang="en-US" altLang="en-US" sz="4000" b="1" dirty="0" smtClean="0"/>
              <a:t>Research Design</a:t>
            </a: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199DA120-2DE2-4C9C-84DB-03826C403FCA}" type="slidenum">
              <a:rPr lang="en-US" sz="1200">
                <a:solidFill>
                  <a:prstClr val="black">
                    <a:tint val="75000"/>
                  </a:prstClr>
                </a:solidFill>
                <a:latin typeface="Calibri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26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1268" name="Text Box 6"/>
          <p:cNvSpPr txBox="1">
            <a:spLocks noChangeArrowheads="1"/>
          </p:cNvSpPr>
          <p:nvPr/>
        </p:nvSpPr>
        <p:spPr bwMode="auto">
          <a:xfrm>
            <a:off x="304800" y="6081713"/>
            <a:ext cx="7620000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en-US" sz="1000" dirty="0" err="1" smtClean="0">
                <a:solidFill>
                  <a:prstClr val="black"/>
                </a:solidFill>
              </a:rPr>
              <a:t>Sim</a:t>
            </a:r>
            <a:r>
              <a:rPr lang="en-US" altLang="en-US" sz="1000" dirty="0" smtClean="0">
                <a:solidFill>
                  <a:prstClr val="black"/>
                </a:solidFill>
              </a:rPr>
              <a:t> &amp; Wright. </a:t>
            </a:r>
            <a:r>
              <a:rPr lang="en-US" altLang="en-US" sz="1000" i="1" dirty="0" smtClean="0">
                <a:solidFill>
                  <a:prstClr val="black"/>
                </a:solidFill>
              </a:rPr>
              <a:t>Research in Health Care</a:t>
            </a:r>
            <a:r>
              <a:rPr lang="en-US" altLang="en-US" sz="1000" dirty="0" smtClean="0">
                <a:solidFill>
                  <a:prstClr val="black"/>
                </a:solidFill>
              </a:rPr>
              <a:t>. 2000. Table 4.3</a:t>
            </a:r>
          </a:p>
        </p:txBody>
      </p:sp>
      <p:pic>
        <p:nvPicPr>
          <p:cNvPr id="11269" name="Picture 6" descr="S&amp;W_Table 4-3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295400"/>
            <a:ext cx="8610600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11EBCF6-76B9-497B-B033-88B786589531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8334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sz="4000" b="1" dirty="0">
                <a:latin typeface="Calibri" charset="0"/>
              </a:rPr>
              <a:t>Assignment </a:t>
            </a:r>
            <a:r>
              <a:rPr lang="en-US" sz="4000" b="1" dirty="0" smtClean="0">
                <a:latin typeface="Calibri" charset="0"/>
              </a:rPr>
              <a:t>#3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4819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>
                <a:latin typeface="Calibri" charset="0"/>
              </a:rPr>
              <a:t>Prepare a brief description of the topic you are planning to focus on for your research proposal. (Introduction)</a:t>
            </a:r>
            <a:endParaRPr lang="en-US" b="1" dirty="0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751E6A2-3BE1-0C40-B779-B050EAEDF7E0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27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4821" name="Footer Placeholder 4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00800"/>
            <a:ext cx="3124200" cy="4572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 idx="4294967295"/>
          </p:nvPr>
        </p:nvSpPr>
        <p:spPr>
          <a:xfrm>
            <a:off x="685800" y="5443"/>
            <a:ext cx="8229600" cy="838200"/>
          </a:xfrm>
        </p:spPr>
        <p:txBody>
          <a:bodyPr/>
          <a:lstStyle/>
          <a:p>
            <a:pPr eaLnBrk="1" hangingPunct="1"/>
            <a:r>
              <a:rPr lang="en-US" sz="4000" b="1" dirty="0" smtClean="0">
                <a:latin typeface="Calibri" charset="0"/>
              </a:rPr>
              <a:t>Research Approaches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3E2F7C51-8694-9B4B-AE76-536F5899A11B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3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37" t="7469" r="6741" b="48340"/>
          <a:stretch>
            <a:fillRect/>
          </a:stretch>
        </p:blipFill>
        <p:spPr bwMode="auto">
          <a:xfrm>
            <a:off x="1371600" y="843643"/>
            <a:ext cx="6596375" cy="5557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4B849-2171-F746-9B9D-C5DDF4D9D43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34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49036" y="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Research Approaches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328398"/>
            <a:ext cx="8229600" cy="4525963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Randomized Experimental</a:t>
            </a:r>
          </a:p>
          <a:p>
            <a:r>
              <a:rPr lang="en-US" b="1" dirty="0" smtClean="0">
                <a:latin typeface="Calibri" charset="0"/>
              </a:rPr>
              <a:t>Criteria</a:t>
            </a:r>
          </a:p>
          <a:p>
            <a:pPr lvl="1"/>
            <a:r>
              <a:rPr lang="en-US" b="1" dirty="0" smtClean="0">
                <a:latin typeface="Calibri" charset="0"/>
              </a:rPr>
              <a:t>Random assignment</a:t>
            </a:r>
          </a:p>
          <a:p>
            <a:pPr lvl="1"/>
            <a:r>
              <a:rPr lang="en-US" b="1" dirty="0" smtClean="0">
                <a:latin typeface="Calibri" charset="0"/>
              </a:rPr>
              <a:t>Active independent variable</a:t>
            </a:r>
          </a:p>
          <a:p>
            <a:pPr lvl="1"/>
            <a:r>
              <a:rPr lang="en-US" b="1" dirty="0" smtClean="0">
                <a:latin typeface="Calibri" charset="0"/>
              </a:rPr>
              <a:t>(Experimenter control of active independent variable)</a:t>
            </a:r>
          </a:p>
          <a:p>
            <a:pPr lvl="2"/>
            <a:r>
              <a:rPr lang="en-US" b="1" dirty="0" smtClean="0">
                <a:latin typeface="Calibri" charset="0"/>
              </a:rPr>
              <a:t>What is “treatment”</a:t>
            </a:r>
          </a:p>
          <a:p>
            <a:pPr lvl="2"/>
            <a:r>
              <a:rPr lang="en-US" b="1" dirty="0" smtClean="0">
                <a:latin typeface="Calibri" charset="0"/>
              </a:rPr>
              <a:t>When it will be given</a:t>
            </a:r>
          </a:p>
          <a:p>
            <a:pPr lvl="2"/>
            <a:r>
              <a:rPr lang="en-US" b="1" dirty="0" smtClean="0">
                <a:latin typeface="Calibri" charset="0"/>
              </a:rPr>
              <a:t>Who it will be given to</a:t>
            </a:r>
            <a:endParaRPr lang="en-US" b="1" dirty="0">
              <a:latin typeface="Calibri" charset="0"/>
            </a:endParaRPr>
          </a:p>
          <a:p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4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294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76200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Research Approaches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b="1" dirty="0" smtClean="0">
                <a:latin typeface="Calibri" charset="0"/>
              </a:rPr>
              <a:t>Randomized Experimental</a:t>
            </a:r>
          </a:p>
          <a:p>
            <a:r>
              <a:rPr lang="en-US" b="1" dirty="0" smtClean="0">
                <a:latin typeface="Calibri" charset="0"/>
              </a:rPr>
              <a:t>Importance of random assignment</a:t>
            </a:r>
          </a:p>
          <a:p>
            <a:pPr lvl="1"/>
            <a:r>
              <a:rPr lang="en-US" b="1" dirty="0" smtClean="0">
                <a:latin typeface="Calibri" charset="0"/>
              </a:rPr>
              <a:t>Bias</a:t>
            </a:r>
          </a:p>
          <a:p>
            <a:pPr lvl="1"/>
            <a:r>
              <a:rPr lang="en-US" b="1" dirty="0" smtClean="0">
                <a:latin typeface="Calibri" charset="0"/>
              </a:rPr>
              <a:t>Equivalence of groups before treatment</a:t>
            </a:r>
          </a:p>
          <a:p>
            <a:r>
              <a:rPr lang="en-US" b="1" dirty="0" smtClean="0">
                <a:latin typeface="Calibri" charset="0"/>
              </a:rPr>
              <a:t>Random selection (sampling)</a:t>
            </a:r>
          </a:p>
          <a:p>
            <a:pPr lvl="1"/>
            <a:r>
              <a:rPr lang="en-US" b="1" dirty="0" smtClean="0">
                <a:latin typeface="Calibri" charset="0"/>
              </a:rPr>
              <a:t>What does this mean?</a:t>
            </a:r>
          </a:p>
          <a:p>
            <a:pPr lvl="1"/>
            <a:r>
              <a:rPr lang="en-US" b="1" dirty="0" smtClean="0">
                <a:latin typeface="Calibri" charset="0"/>
              </a:rPr>
              <a:t>How does it relate to random assignment?</a:t>
            </a:r>
          </a:p>
          <a:p>
            <a:pPr lvl="1"/>
            <a:r>
              <a:rPr lang="en-US" b="1" dirty="0" smtClean="0">
                <a:latin typeface="Calibri" charset="0"/>
              </a:rPr>
              <a:t>Value of random selection?</a:t>
            </a:r>
          </a:p>
          <a:p>
            <a:endParaRPr lang="en-US" b="1" dirty="0">
              <a:latin typeface="Calibri" charset="0"/>
            </a:endParaRPr>
          </a:p>
          <a:p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5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711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2721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Research Approaches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>
          <a:xfrm>
            <a:off x="457200" y="1450408"/>
            <a:ext cx="8229600" cy="4525963"/>
          </a:xfrm>
        </p:spPr>
        <p:txBody>
          <a:bodyPr/>
          <a:lstStyle/>
          <a:p>
            <a:r>
              <a:rPr lang="en-US" b="1" dirty="0" smtClean="0">
                <a:latin typeface="Calibri" charset="0"/>
              </a:rPr>
              <a:t>Quasi-Experimental </a:t>
            </a:r>
          </a:p>
          <a:p>
            <a:r>
              <a:rPr lang="en-US" b="1" dirty="0" smtClean="0">
                <a:latin typeface="Calibri" charset="0"/>
              </a:rPr>
              <a:t>What criteria of Experimental not met?</a:t>
            </a:r>
          </a:p>
          <a:p>
            <a:r>
              <a:rPr lang="en-US" b="1" dirty="0" smtClean="0">
                <a:latin typeface="Calibri" charset="0"/>
              </a:rPr>
              <a:t>Categories of Q-E approach</a:t>
            </a:r>
          </a:p>
          <a:p>
            <a:pPr lvl="1"/>
            <a:r>
              <a:rPr lang="en-US" b="1" dirty="0" smtClean="0">
                <a:latin typeface="Calibri" charset="0"/>
              </a:rPr>
              <a:t>Q-E with major limitations</a:t>
            </a:r>
          </a:p>
          <a:p>
            <a:pPr lvl="1"/>
            <a:r>
              <a:rPr lang="en-US" b="1" dirty="0" smtClean="0">
                <a:latin typeface="Calibri" charset="0"/>
              </a:rPr>
              <a:t>Pretest-Posttest designs</a:t>
            </a:r>
          </a:p>
          <a:p>
            <a:pPr lvl="1"/>
            <a:r>
              <a:rPr lang="en-US" b="1" dirty="0" smtClean="0">
                <a:latin typeface="Calibri" charset="0"/>
              </a:rPr>
              <a:t>Time-series designs</a:t>
            </a:r>
          </a:p>
          <a:p>
            <a:pPr lvl="1"/>
            <a:r>
              <a:rPr lang="en-US" b="1" dirty="0" smtClean="0">
                <a:latin typeface="Calibri" charset="0"/>
              </a:rPr>
              <a:t>Single-subject designs</a:t>
            </a:r>
            <a:endParaRPr lang="en-US" b="1" dirty="0">
              <a:latin typeface="Calibri" charset="0"/>
            </a:endParaRPr>
          </a:p>
          <a:p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6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8475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 idx="4294967295"/>
          </p:nvPr>
        </p:nvSpPr>
        <p:spPr>
          <a:xfrm>
            <a:off x="685800" y="0"/>
            <a:ext cx="8229600" cy="838200"/>
          </a:xfrm>
        </p:spPr>
        <p:txBody>
          <a:bodyPr/>
          <a:lstStyle/>
          <a:p>
            <a:pPr eaLnBrk="1" hangingPunct="1"/>
            <a:r>
              <a:rPr lang="en-US" sz="4000" b="1" dirty="0" smtClean="0">
                <a:latin typeface="Calibri" charset="0"/>
              </a:rPr>
              <a:t>Research Approaches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3E2F7C51-8694-9B4B-AE76-536F5899A11B}" type="slidenum">
              <a:rPr lang="en-US" sz="1200">
                <a:solidFill>
                  <a:srgbClr val="898989"/>
                </a:solidFill>
                <a:latin typeface="Calibri" charset="0"/>
              </a:rPr>
              <a:pPr algn="r" eaLnBrk="1" hangingPunct="1"/>
              <a:t>7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34" t="8507" r="11237" b="29668"/>
          <a:stretch>
            <a:fillRect/>
          </a:stretch>
        </p:blipFill>
        <p:spPr bwMode="auto">
          <a:xfrm>
            <a:off x="2004365" y="873579"/>
            <a:ext cx="5135270" cy="557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MEDB 5510 - Week 5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74B849-2171-F746-9B9D-C5DDF4D9D430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13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8190"/>
            <a:ext cx="8229600" cy="702449"/>
          </a:xfrm>
        </p:spPr>
        <p:txBody>
          <a:bodyPr/>
          <a:lstStyle/>
          <a:p>
            <a:r>
              <a:rPr lang="en-US" sz="3200" b="1" dirty="0" smtClean="0">
                <a:latin typeface="Calibri" charset="0"/>
              </a:rPr>
              <a:t>Randomized Experimental and Q-E Designs</a:t>
            </a:r>
            <a:endParaRPr lang="en-US" sz="32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 smtClean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8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96" t="16805" r="12384" b="8922"/>
          <a:stretch>
            <a:fillRect/>
          </a:stretch>
        </p:blipFill>
        <p:spPr bwMode="auto">
          <a:xfrm>
            <a:off x="2286000" y="853060"/>
            <a:ext cx="4434673" cy="5481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514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2721"/>
            <a:ext cx="8229600" cy="914400"/>
          </a:xfrm>
        </p:spPr>
        <p:txBody>
          <a:bodyPr/>
          <a:lstStyle/>
          <a:p>
            <a:r>
              <a:rPr lang="en-US" sz="4000" b="1" dirty="0" smtClean="0">
                <a:latin typeface="Calibri" charset="0"/>
              </a:rPr>
              <a:t>Quasi-Experimental Designs</a:t>
            </a:r>
            <a:endParaRPr lang="en-US" sz="4000" b="1" dirty="0">
              <a:latin typeface="Calibri" charset="0"/>
            </a:endParaRPr>
          </a:p>
        </p:txBody>
      </p:sp>
      <p:sp>
        <p:nvSpPr>
          <p:cNvPr id="30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b="1" dirty="0" smtClean="0">
                <a:latin typeface="Calibri" charset="0"/>
              </a:rPr>
              <a:t>Categories of Q-E approach</a:t>
            </a:r>
          </a:p>
          <a:p>
            <a:pPr lvl="1"/>
            <a:r>
              <a:rPr lang="en-US" b="1" dirty="0" smtClean="0">
                <a:latin typeface="Calibri" charset="0"/>
              </a:rPr>
              <a:t>Q-E with major limitations</a:t>
            </a:r>
          </a:p>
          <a:p>
            <a:pPr lvl="1"/>
            <a:r>
              <a:rPr lang="en-US" b="1" dirty="0" smtClean="0">
                <a:latin typeface="Calibri" charset="0"/>
              </a:rPr>
              <a:t>Pretest-Posttest designs</a:t>
            </a:r>
          </a:p>
          <a:p>
            <a:pPr lvl="1"/>
            <a:r>
              <a:rPr lang="en-US" b="1" dirty="0" smtClean="0">
                <a:latin typeface="Calibri" charset="0"/>
              </a:rPr>
              <a:t>Time-series designs</a:t>
            </a:r>
          </a:p>
          <a:p>
            <a:pPr lvl="1"/>
            <a:r>
              <a:rPr lang="en-US" b="1" dirty="0" smtClean="0">
                <a:latin typeface="Calibri" charset="0"/>
              </a:rPr>
              <a:t>Single-subject designs</a:t>
            </a:r>
            <a:endParaRPr lang="en-US" b="1" dirty="0">
              <a:latin typeface="Calibri" charset="0"/>
            </a:endParaRPr>
          </a:p>
          <a:p>
            <a:endParaRPr lang="en-US" b="1" dirty="0">
              <a:latin typeface="Calibri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9C077B-8726-FD4C-B636-FE390FC6051E}" type="slidenum">
              <a:rPr lang="en-US">
                <a:solidFill>
                  <a:srgbClr val="898989"/>
                </a:solidFill>
                <a:latin typeface="Calibri" charset="0"/>
              </a:rPr>
              <a:pPr eaLnBrk="1" hangingPunct="1"/>
              <a:t>9</a:t>
            </a:fld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077" name="Footer Placeholder 5"/>
          <p:cNvSpPr>
            <a:spLocks noGrp="1"/>
          </p:cNvSpPr>
          <p:nvPr>
            <p:ph type="ftr" sz="quarter" idx="11"/>
          </p:nvPr>
        </p:nvSpPr>
        <p:spPr bwMode="auto">
          <a:xfrm>
            <a:off x="2971800" y="6477000"/>
            <a:ext cx="3200400" cy="3810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mtClean="0">
                <a:solidFill>
                  <a:srgbClr val="898989"/>
                </a:solidFill>
                <a:latin typeface="Calibri" charset="0"/>
              </a:rPr>
              <a:t>MEDB 5510 - Week 5</a:t>
            </a:r>
            <a:endParaRPr lang="en-US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072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5410</TotalTime>
  <Words>524</Words>
  <Application>Microsoft Office PowerPoint</Application>
  <PresentationFormat>On-screen Show (4:3)</PresentationFormat>
  <Paragraphs>197</Paragraphs>
  <Slides>27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ＭＳ Ｐゴシック</vt:lpstr>
      <vt:lpstr>Arial</vt:lpstr>
      <vt:lpstr>Calibri</vt:lpstr>
      <vt:lpstr>Office Theme</vt:lpstr>
      <vt:lpstr>1_Office Theme</vt:lpstr>
      <vt:lpstr>2_Office Theme</vt:lpstr>
      <vt:lpstr>3_Office Theme</vt:lpstr>
      <vt:lpstr>MEDB 5510 Clinical Research Methods</vt:lpstr>
      <vt:lpstr>Research Approaches</vt:lpstr>
      <vt:lpstr>Research Approaches</vt:lpstr>
      <vt:lpstr>Research Approaches</vt:lpstr>
      <vt:lpstr>Research Approaches</vt:lpstr>
      <vt:lpstr>Research Approaches</vt:lpstr>
      <vt:lpstr>Research Approaches</vt:lpstr>
      <vt:lpstr>Randomized Experimental and Q-E Designs</vt:lpstr>
      <vt:lpstr>Quasi-Experimental Designs</vt:lpstr>
      <vt:lpstr>Quasi-Experimental Designs</vt:lpstr>
      <vt:lpstr>Quasi-Experimental Designs</vt:lpstr>
      <vt:lpstr>Quasi-Experimental Designs</vt:lpstr>
      <vt:lpstr>Quasi-Experimental Designs</vt:lpstr>
      <vt:lpstr>Quasi-Experimental Designs</vt:lpstr>
      <vt:lpstr>Q-E Time Series Designs</vt:lpstr>
      <vt:lpstr>Q-E Time Series Designs</vt:lpstr>
      <vt:lpstr>Quasi-Experimental Designs</vt:lpstr>
      <vt:lpstr>Randomized Experimental Designs</vt:lpstr>
      <vt:lpstr>Randomized Experimental Designs</vt:lpstr>
      <vt:lpstr>Randomized Experimental Designs</vt:lpstr>
      <vt:lpstr>Randomized Experimental Designs</vt:lpstr>
      <vt:lpstr>Randomized Experimental Designs</vt:lpstr>
      <vt:lpstr>Randomized Experimental Designs</vt:lpstr>
      <vt:lpstr>Randomized Experimental and Q-E Designs</vt:lpstr>
      <vt:lpstr>Research Design</vt:lpstr>
      <vt:lpstr>Research Design</vt:lpstr>
      <vt:lpstr>Assignment #3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NIH Forms and Required Grant Writing Style</dc:title>
  <dc:creator>gerkovichm</dc:creator>
  <cp:lastModifiedBy>Gerkovich, Mary M.</cp:lastModifiedBy>
  <cp:revision>236</cp:revision>
  <cp:lastPrinted>2014-09-15T15:59:27Z</cp:lastPrinted>
  <dcterms:created xsi:type="dcterms:W3CDTF">2009-06-29T18:04:53Z</dcterms:created>
  <dcterms:modified xsi:type="dcterms:W3CDTF">2018-01-17T15:09:29Z</dcterms:modified>
</cp:coreProperties>
</file>

<file path=docProps/thumbnail.jpeg>
</file>